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8" r:id="rId18"/>
    <p:sldId id="277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B9D5-D1DF-4A76-8208-A2271AF2EF83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9EF04B6-7FA0-47BA-8681-B068C1058B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B9D5-D1DF-4A76-8208-A2271AF2EF83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04B6-7FA0-47BA-8681-B068C1058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B9D5-D1DF-4A76-8208-A2271AF2EF83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04B6-7FA0-47BA-8681-B068C1058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B9D5-D1DF-4A76-8208-A2271AF2EF83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04B6-7FA0-47BA-8681-B068C1058B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B9D5-D1DF-4A76-8208-A2271AF2EF83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EF04B6-7FA0-47BA-8681-B068C1058B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B9D5-D1DF-4A76-8208-A2271AF2EF83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04B6-7FA0-47BA-8681-B068C1058B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B9D5-D1DF-4A76-8208-A2271AF2EF83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04B6-7FA0-47BA-8681-B068C1058B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B9D5-D1DF-4A76-8208-A2271AF2EF83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04B6-7FA0-47BA-8681-B068C1058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B9D5-D1DF-4A76-8208-A2271AF2EF83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04B6-7FA0-47BA-8681-B068C1058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B9D5-D1DF-4A76-8208-A2271AF2EF83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04B6-7FA0-47BA-8681-B068C1058B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B9D5-D1DF-4A76-8208-A2271AF2EF83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EF04B6-7FA0-47BA-8681-B068C1058B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34B9D5-D1DF-4A76-8208-A2271AF2EF83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9EF04B6-7FA0-47BA-8681-B068C1058B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140968"/>
            <a:ext cx="7088832" cy="2040632"/>
          </a:xfrm>
        </p:spPr>
        <p:txBody>
          <a:bodyPr>
            <a:normAutofit fontScale="92500"/>
          </a:bodyPr>
          <a:lstStyle/>
          <a:p>
            <a:r>
              <a:rPr lang="en-US" sz="3000" b="1" dirty="0"/>
              <a:t>Lin-Shung </a:t>
            </a:r>
            <a:r>
              <a:rPr lang="en-US" sz="3000" b="1" dirty="0" smtClean="0"/>
              <a:t>Huang, </a:t>
            </a:r>
            <a:r>
              <a:rPr lang="en-US" sz="3000" b="1" dirty="0"/>
              <a:t>Alex </a:t>
            </a:r>
            <a:r>
              <a:rPr lang="en-US" sz="3000" b="1" dirty="0" smtClean="0"/>
              <a:t>Moshchuk, </a:t>
            </a:r>
            <a:r>
              <a:rPr lang="en-US" sz="3000" b="1" dirty="0"/>
              <a:t>Helen </a:t>
            </a:r>
            <a:r>
              <a:rPr lang="en-US" sz="3000" b="1" dirty="0" smtClean="0"/>
              <a:t>Wang, Stuart Schechter, </a:t>
            </a:r>
            <a:r>
              <a:rPr lang="en-US" sz="3000" b="1" dirty="0"/>
              <a:t>and Collin </a:t>
            </a:r>
            <a:r>
              <a:rPr lang="en-US" sz="3000" b="1" dirty="0" smtClean="0"/>
              <a:t>Jackson</a:t>
            </a:r>
          </a:p>
          <a:p>
            <a:r>
              <a:rPr lang="en-US" sz="2600" b="1" dirty="0" smtClean="0"/>
              <a:t>Carnegie Mellon, Microsoft Research</a:t>
            </a:r>
          </a:p>
          <a:p>
            <a:r>
              <a:rPr lang="en-US" sz="2600" b="1" dirty="0" smtClean="0"/>
              <a:t>USENIX Security 2012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/>
          <a:lstStyle/>
          <a:p>
            <a:r>
              <a:rPr lang="en-US" dirty="0" smtClean="0"/>
              <a:t>Clickjacking: Attacks &amp; Defences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223923"/>
            <a:ext cx="35283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SIL765 </a:t>
            </a:r>
            <a:r>
              <a:rPr lang="en-US" dirty="0" smtClean="0"/>
              <a:t>paper presentation by:</a:t>
            </a:r>
          </a:p>
          <a:p>
            <a:r>
              <a:rPr lang="en-US" sz="2200" dirty="0" smtClean="0"/>
              <a:t>Rahul Goyal: 2008CS50222 </a:t>
            </a:r>
          </a:p>
          <a:p>
            <a:r>
              <a:rPr lang="en-US" sz="2200" dirty="0" smtClean="0"/>
              <a:t>Ravee Malla: 2008CS50224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5229200"/>
            <a:ext cx="35283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Course Instructor:</a:t>
            </a:r>
          </a:p>
          <a:p>
            <a:pPr algn="r"/>
            <a:r>
              <a:rPr lang="en-US" sz="2200" dirty="0" smtClean="0"/>
              <a:t>Prof. Huzur Saran</a:t>
            </a:r>
          </a:p>
          <a:p>
            <a:pPr algn="r"/>
            <a:r>
              <a:rPr lang="en-US" sz="2200" dirty="0" smtClean="0"/>
              <a:t>CSE, IIT Delhi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541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Attacks Demonstrated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Authors conducted new exploits using Clickjacking &amp; with and without their own patches using </a:t>
            </a:r>
            <a:r>
              <a:rPr lang="en-US" u="sng" dirty="0" smtClean="0"/>
              <a:t>Amazon Mechanical Turks</a:t>
            </a:r>
          </a:p>
          <a:p>
            <a:r>
              <a:rPr lang="en-US" dirty="0" smtClean="0"/>
              <a:t>Reported the effectiveness of the attack</a:t>
            </a:r>
          </a:p>
          <a:p>
            <a:r>
              <a:rPr lang="en-US" dirty="0" smtClean="0"/>
              <a:t>Attacks:</a:t>
            </a:r>
          </a:p>
          <a:p>
            <a:pPr lvl="1"/>
            <a:r>
              <a:rPr lang="en-US" dirty="0" smtClean="0"/>
              <a:t>Accessing user’s webcam: </a:t>
            </a:r>
            <a:r>
              <a:rPr lang="en-US" b="1" dirty="0" smtClean="0">
                <a:solidFill>
                  <a:srgbClr val="FF0000"/>
                </a:solidFill>
              </a:rPr>
              <a:t>Attack success: 43%</a:t>
            </a:r>
          </a:p>
          <a:p>
            <a:pPr lvl="1"/>
            <a:r>
              <a:rPr lang="en-US" dirty="0" smtClean="0"/>
              <a:t>Stealing user’s email: </a:t>
            </a:r>
            <a:r>
              <a:rPr lang="en-US" b="1" dirty="0" smtClean="0">
                <a:solidFill>
                  <a:srgbClr val="FF0000"/>
                </a:solidFill>
              </a:rPr>
              <a:t>Attack success: 47%</a:t>
            </a:r>
          </a:p>
          <a:p>
            <a:pPr lvl="1"/>
            <a:r>
              <a:rPr lang="en-US" dirty="0" smtClean="0"/>
              <a:t>Revealing user’s identity: </a:t>
            </a:r>
            <a:r>
              <a:rPr lang="en-US" b="1" dirty="0" smtClean="0">
                <a:solidFill>
                  <a:srgbClr val="FF0000"/>
                </a:solidFill>
              </a:rPr>
              <a:t>Attack success: 98%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user’s webcam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6569"/>
            <a:ext cx="6481014" cy="4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0674"/>
            <a:ext cx="19431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304" y="1844824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Fake Cursor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4869160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Real Cursor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2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Stealing user’s email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99072"/>
            <a:ext cx="5437581" cy="396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645798"/>
            <a:ext cx="5437581" cy="40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5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InContext Defence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 Goals:</a:t>
            </a:r>
          </a:p>
          <a:p>
            <a:pPr lvl="1"/>
            <a:r>
              <a:rPr lang="en-US" dirty="0" smtClean="0"/>
              <a:t>Should support 3</a:t>
            </a:r>
            <a:r>
              <a:rPr lang="en-US" baseline="30000" dirty="0" smtClean="0"/>
              <a:t>rd</a:t>
            </a:r>
            <a:r>
              <a:rPr lang="en-US" dirty="0" smtClean="0"/>
              <a:t> party object embedding</a:t>
            </a:r>
          </a:p>
          <a:p>
            <a:pPr lvl="1"/>
            <a:r>
              <a:rPr lang="en-US" dirty="0" smtClean="0"/>
              <a:t>Should not have to prompt users for actions</a:t>
            </a:r>
          </a:p>
          <a:p>
            <a:pPr lvl="1"/>
            <a:r>
              <a:rPr lang="en-US" dirty="0" smtClean="0"/>
              <a:t>Should not break existing sites</a:t>
            </a:r>
          </a:p>
          <a:p>
            <a:pPr lvl="1"/>
            <a:r>
              <a:rPr lang="en-US" dirty="0" smtClean="0"/>
              <a:t>Should be </a:t>
            </a:r>
            <a:r>
              <a:rPr lang="en-US" i="1" dirty="0" smtClean="0"/>
              <a:t>resilient </a:t>
            </a:r>
            <a:r>
              <a:rPr lang="en-US" dirty="0" smtClean="0"/>
              <a:t>to new attacks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Techniques to ensure user is always </a:t>
            </a:r>
            <a:r>
              <a:rPr lang="en-US" i="1" dirty="0" smtClean="0"/>
              <a:t>InContext </a:t>
            </a:r>
            <a:r>
              <a:rPr lang="en-US" dirty="0" smtClean="0"/>
              <a:t>of the sensitive UI in interaction</a:t>
            </a:r>
          </a:p>
          <a:p>
            <a:r>
              <a:rPr lang="en-US" dirty="0" smtClean="0"/>
              <a:t>Websites can indicate their sensitive UI</a:t>
            </a:r>
          </a:p>
          <a:p>
            <a:r>
              <a:rPr lang="en-US" dirty="0" smtClean="0"/>
              <a:t>Browsers can </a:t>
            </a:r>
            <a:r>
              <a:rPr lang="en-US" i="1" dirty="0" smtClean="0"/>
              <a:t>enforce </a:t>
            </a:r>
            <a:r>
              <a:rPr lang="en-US" dirty="0" smtClean="0"/>
              <a:t>context integrity rules on these sensitive UIs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1404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3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visual integrity of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OS can compare the screenshot of sensitive UI with the reference bitmap provided</a:t>
            </a:r>
          </a:p>
          <a:p>
            <a:pPr lvl="1"/>
            <a:r>
              <a:rPr lang="en-US" dirty="0" smtClean="0"/>
              <a:t>30ms overhead on click processing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4" y="3284984"/>
            <a:ext cx="81534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visual integrity of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1"/>
            <a:ext cx="8229600" cy="1440160"/>
          </a:xfrm>
        </p:spPr>
        <p:txBody>
          <a:bodyPr>
            <a:normAutofit/>
          </a:bodyPr>
          <a:lstStyle/>
          <a:p>
            <a:r>
              <a:rPr lang="en-US" dirty="0" smtClean="0"/>
              <a:t>Remove cursor customization</a:t>
            </a:r>
          </a:p>
          <a:p>
            <a:r>
              <a:rPr lang="en-US" dirty="0" smtClean="0"/>
              <a:t>Freeze screen</a:t>
            </a:r>
            <a:endParaRPr lang="en-US" u="sng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7914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4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visual integrity of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Lightbox effect around target on pointer entry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4410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4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temporal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UI Delay</a:t>
            </a:r>
            <a:endParaRPr lang="en-US" dirty="0"/>
          </a:p>
          <a:p>
            <a:pPr lvl="1"/>
            <a:r>
              <a:rPr lang="en-US" dirty="0" smtClean="0"/>
              <a:t>On a visual change, all buttons are inactive for a certain time</a:t>
            </a:r>
          </a:p>
          <a:p>
            <a:r>
              <a:rPr lang="en-US" b="1" u="sng" dirty="0" smtClean="0"/>
              <a:t>Pointer Re-entry: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On a visual change, invalidate clicks till pointer re-enters the UI</a:t>
            </a:r>
            <a:endParaRPr lang="en-US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068633" cy="314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89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Demonstrate clickjacking variants and dangers</a:t>
            </a:r>
          </a:p>
          <a:p>
            <a:r>
              <a:rPr lang="en-US" dirty="0" smtClean="0"/>
              <a:t>Show effective defences (success 43-98%)</a:t>
            </a:r>
          </a:p>
          <a:p>
            <a:r>
              <a:rPr lang="en-US" dirty="0" smtClean="0"/>
              <a:t>Our Extensions:</a:t>
            </a:r>
          </a:p>
          <a:p>
            <a:pPr lvl="1"/>
            <a:r>
              <a:rPr lang="en-US" dirty="0" smtClean="0"/>
              <a:t>Replicate the studies and test the effectiveness of defences</a:t>
            </a:r>
          </a:p>
          <a:p>
            <a:pPr lvl="1"/>
            <a:r>
              <a:rPr lang="en-US" dirty="0" smtClean="0"/>
              <a:t>Explore other methods/cases where Clickjacking can be used as an exploit</a:t>
            </a:r>
          </a:p>
        </p:txBody>
      </p:sp>
    </p:spTree>
    <p:extLst>
      <p:ext uri="{BB962C8B-B14F-4D97-AF65-F5344CB8AC3E}">
        <p14:creationId xmlns:p14="http://schemas.microsoft.com/office/powerpoint/2010/main" val="3769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60" y="3150745"/>
            <a:ext cx="3312368" cy="247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Likejacking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user can be tricked into clicking            button, on an attacker’s website</a:t>
            </a:r>
          </a:p>
          <a:p>
            <a:r>
              <a:rPr lang="en-US" dirty="0" smtClean="0"/>
              <a:t>User visits attacker.com</a:t>
            </a:r>
          </a:p>
          <a:p>
            <a:r>
              <a:rPr lang="en-US" dirty="0" smtClean="0"/>
              <a:t>Like button hidden behind another button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82" y="1520788"/>
            <a:ext cx="8058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5738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1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 &amp; Comments.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Clickjacking: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Prerequisite</a:t>
            </a:r>
            <a:r>
              <a:rPr lang="en-US" dirty="0" smtClean="0"/>
              <a:t>: Multiple mutually distrusting applications sharing the same display, and having permission to manipulate each other’s visual appearance</a:t>
            </a:r>
          </a:p>
          <a:p>
            <a:r>
              <a:rPr lang="en-US" dirty="0" smtClean="0"/>
              <a:t>Attacker comprimises context integrity of another app’s UI components</a:t>
            </a:r>
          </a:p>
          <a:p>
            <a:pPr lvl="1"/>
            <a:r>
              <a:rPr lang="en-US" dirty="0" smtClean="0"/>
              <a:t>Temporal Integrity</a:t>
            </a:r>
          </a:p>
          <a:p>
            <a:pPr lvl="1"/>
            <a:r>
              <a:rPr lang="en-US" dirty="0" smtClean="0"/>
              <a:t>Visual Integrity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Context Integrity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 Integrity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Temporal Integrity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801616" cy="3886200"/>
          </a:xfrm>
        </p:spPr>
        <p:txBody>
          <a:bodyPr/>
          <a:lstStyle/>
          <a:p>
            <a:r>
              <a:rPr lang="en-US" dirty="0" smtClean="0"/>
              <a:t>What the user sees, is actually what is present</a:t>
            </a:r>
          </a:p>
          <a:p>
            <a:r>
              <a:rPr lang="en-US" dirty="0" smtClean="0"/>
              <a:t>No transparent, overlayed objects</a:t>
            </a:r>
          </a:p>
          <a:p>
            <a:r>
              <a:rPr lang="en-US" dirty="0" smtClean="0"/>
              <a:t>Eg              should be visible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should be visible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State of the UI between </a:t>
            </a:r>
            <a:r>
              <a:rPr lang="en-US" i="1" dirty="0" smtClean="0"/>
              <a:t>time of user checking</a:t>
            </a:r>
            <a:r>
              <a:rPr lang="en-US" dirty="0" smtClean="0"/>
              <a:t> and </a:t>
            </a:r>
            <a:r>
              <a:rPr lang="en-US" i="1" dirty="0" smtClean="0"/>
              <a:t>the time of initiating the click</a:t>
            </a:r>
            <a:r>
              <a:rPr lang="en-US" dirty="0" smtClean="0"/>
              <a:t>, remains the same</a:t>
            </a:r>
          </a:p>
          <a:p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56" y="4059426"/>
            <a:ext cx="8058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30" y="4581128"/>
            <a:ext cx="230425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6004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4575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Compromising Visual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US" dirty="0" smtClean="0"/>
              <a:t>Hide the target</a:t>
            </a:r>
          </a:p>
          <a:p>
            <a:r>
              <a:rPr lang="en-US" b="1" dirty="0" smtClean="0"/>
              <a:t>Partial Overlays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5291"/>
            <a:ext cx="34099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11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Compromising Visual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75040" cy="4525963"/>
          </a:xfrm>
        </p:spPr>
        <p:txBody>
          <a:bodyPr/>
          <a:lstStyle/>
          <a:p>
            <a:r>
              <a:rPr lang="en-US" dirty="0" smtClean="0"/>
              <a:t>Multiple cursor feedback known as </a:t>
            </a:r>
            <a:r>
              <a:rPr lang="en-US" i="1" dirty="0" smtClean="0"/>
              <a:t>cursorjacking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996952"/>
            <a:ext cx="63531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6732240" y="5440377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8264" y="5107250"/>
            <a:ext cx="17277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Fake Cursor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55576" y="5440377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979" y="5085184"/>
            <a:ext cx="16989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Real Cursor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3521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Compromising Temporal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Bait and switch: As mouse comes near “Claim you..” button, Like moves to take it’s location before the user realizes it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212976"/>
            <a:ext cx="62769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Defences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confirmation</a:t>
            </a:r>
          </a:p>
          <a:p>
            <a:pPr lvl="1"/>
            <a:r>
              <a:rPr lang="en-US" dirty="0" smtClean="0"/>
              <a:t>Degrades user experience</a:t>
            </a:r>
          </a:p>
          <a:p>
            <a:r>
              <a:rPr lang="en-US" dirty="0" smtClean="0"/>
              <a:t>UI randomization</a:t>
            </a:r>
          </a:p>
          <a:p>
            <a:pPr lvl="1"/>
            <a:r>
              <a:rPr lang="en-US" dirty="0" smtClean="0"/>
              <a:t>Unreliable &amp; not user-friendly. (Multi-click attacks)</a:t>
            </a:r>
          </a:p>
          <a:p>
            <a:r>
              <a:rPr lang="en-US" dirty="0" smtClean="0"/>
              <a:t>Framebusting (X-Frame-Options)</a:t>
            </a:r>
          </a:p>
          <a:p>
            <a:pPr lvl="1"/>
            <a:r>
              <a:rPr lang="en-US" dirty="0" smtClean="0"/>
              <a:t>Incompatible with embedding 3</a:t>
            </a:r>
            <a:r>
              <a:rPr lang="en-US" baseline="30000" dirty="0" smtClean="0"/>
              <a:t>rd</a:t>
            </a:r>
            <a:r>
              <a:rPr lang="en-US" dirty="0" smtClean="0"/>
              <a:t>-party widgets</a:t>
            </a:r>
          </a:p>
          <a:p>
            <a:r>
              <a:rPr lang="en-US" dirty="0" smtClean="0"/>
              <a:t>Opaque overlay policy</a:t>
            </a:r>
          </a:p>
          <a:p>
            <a:pPr lvl="1"/>
            <a:r>
              <a:rPr lang="en-US" dirty="0" smtClean="0"/>
              <a:t>Breaks legitimate sites</a:t>
            </a:r>
          </a:p>
          <a:p>
            <a:r>
              <a:rPr lang="en-US" dirty="0" smtClean="0"/>
              <a:t>Visibility detection on click</a:t>
            </a:r>
          </a:p>
          <a:p>
            <a:pPr lvl="1"/>
            <a:r>
              <a:rPr lang="en-US" dirty="0" smtClean="0"/>
              <a:t>Allow clicks only on elements that are visible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temporal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Imposing a delay after displaying a UI</a:t>
            </a:r>
          </a:p>
          <a:p>
            <a:pPr lvl="1"/>
            <a:r>
              <a:rPr lang="en-US" dirty="0" smtClean="0"/>
              <a:t>Annoying to users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52387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2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128</TotalTime>
  <Words>516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Clickjacking: Attacks &amp; Defences</vt:lpstr>
      <vt:lpstr>Likejacking</vt:lpstr>
      <vt:lpstr>Clickjacking: Definition</vt:lpstr>
      <vt:lpstr>Types of Context Integrity</vt:lpstr>
      <vt:lpstr>Compromising Visual Integrity</vt:lpstr>
      <vt:lpstr>Compromising Visual Integrity</vt:lpstr>
      <vt:lpstr>Compromising Temporal Integrity</vt:lpstr>
      <vt:lpstr>Existing Defences</vt:lpstr>
      <vt:lpstr>Protecting temporal integrity</vt:lpstr>
      <vt:lpstr>New Attacks Demonstrated</vt:lpstr>
      <vt:lpstr>Accessing user’s webcam</vt:lpstr>
      <vt:lpstr>Stealing user’s email</vt:lpstr>
      <vt:lpstr>InContext Defence</vt:lpstr>
      <vt:lpstr>Basic Idea</vt:lpstr>
      <vt:lpstr>Ensuring visual integrity of target</vt:lpstr>
      <vt:lpstr>Ensuring visual integrity of pointer</vt:lpstr>
      <vt:lpstr>Ensuring visual integrity of pointer</vt:lpstr>
      <vt:lpstr>Ensuring temporal integrity</vt:lpstr>
      <vt:lpstr>Conclusions &amp; Extensions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Clickjacking: Attacks &amp; Defences</dc:title>
  <dc:creator>xenoph</dc:creator>
  <cp:lastModifiedBy>xenoph</cp:lastModifiedBy>
  <cp:revision>41</cp:revision>
  <dcterms:created xsi:type="dcterms:W3CDTF">2012-11-01T20:15:19Z</dcterms:created>
  <dcterms:modified xsi:type="dcterms:W3CDTF">2012-11-02T04:02:08Z</dcterms:modified>
</cp:coreProperties>
</file>